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5" r:id="rId2"/>
    <p:sldMasterId id="2147483687" r:id="rId3"/>
    <p:sldMasterId id="2147483679" r:id="rId4"/>
    <p:sldMasterId id="2147483681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F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5731" autoAdjust="0"/>
  </p:normalViewPr>
  <p:slideViewPr>
    <p:cSldViewPr snapToGrid="0" showGuides="1">
      <p:cViewPr varScale="1">
        <p:scale>
          <a:sx n="101" d="100"/>
          <a:sy n="101" d="100"/>
        </p:scale>
        <p:origin x="138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2" d="100"/>
          <a:sy n="102" d="100"/>
        </p:scale>
        <p:origin x="344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D0019-9A8D-4B50-8ADC-B707AB21E2E7}" type="datetimeFigureOut">
              <a:rPr lang="en-US" smtClean="0"/>
              <a:t>2021-08-05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8C86E-FBC3-4B8C-81A3-CD09DDA1D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97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6CAD3-C65A-4F67-A9C9-9F0B7AE80557}" type="datetimeFigureOut">
              <a:rPr lang="en-US" smtClean="0"/>
              <a:t>2021-08-05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616E6-3282-49AF-B187-AFD585911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77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9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9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96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00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12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18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04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39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56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616E6-3282-49AF-B187-AFD5859112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80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F6FFF-FD7D-47A2-BF40-72BE5E6400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638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31837" y="2967335"/>
            <a:ext cx="10808071" cy="923330"/>
          </a:xfrm>
          <a:noFill/>
        </p:spPr>
        <p:txBody>
          <a:bodyPr wrap="square" lIns="0" rIns="0">
            <a:spAutoFit/>
          </a:bodyPr>
          <a:lstStyle>
            <a:lvl1pPr>
              <a:defRPr b="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58580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31837" y="2967335"/>
            <a:ext cx="10808071" cy="923330"/>
          </a:xfrm>
          <a:noFill/>
        </p:spPr>
        <p:txBody>
          <a:bodyPr wrap="square" lIns="0" rIns="0">
            <a:spAutoFit/>
          </a:bodyPr>
          <a:lstStyle>
            <a:lvl1pPr>
              <a:defRPr b="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3327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31837" y="2967335"/>
            <a:ext cx="10808071" cy="923330"/>
          </a:xfrm>
          <a:noFill/>
        </p:spPr>
        <p:txBody>
          <a:bodyPr wrap="square" lIns="0" rIns="0">
            <a:spAutoFit/>
          </a:bodyPr>
          <a:lstStyle>
            <a:lvl1pPr>
              <a:defRPr b="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51984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slides (text withou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1"/>
          <p:cNvSpPr>
            <a:spLocks noGrp="1"/>
          </p:cNvSpPr>
          <p:nvPr>
            <p:ph type="title"/>
          </p:nvPr>
        </p:nvSpPr>
        <p:spPr>
          <a:xfrm>
            <a:off x="698460" y="565265"/>
            <a:ext cx="10801350" cy="923330"/>
          </a:xfrm>
          <a:prstGeom prst="rect">
            <a:avLst/>
          </a:prstGeom>
          <a:noFill/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19138" y="1910481"/>
            <a:ext cx="10807700" cy="480131"/>
          </a:xfrm>
          <a:prstGeom prst="rect">
            <a:avLst/>
          </a:prstGeom>
          <a:noFill/>
        </p:spPr>
        <p:txBody>
          <a:bodyPr lIns="0" rIns="0">
            <a:sp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enter text</a:t>
            </a:r>
          </a:p>
        </p:txBody>
      </p:sp>
    </p:spTree>
    <p:extLst>
      <p:ext uri="{BB962C8B-B14F-4D97-AF65-F5344CB8AC3E}">
        <p14:creationId xmlns:p14="http://schemas.microsoft.com/office/powerpoint/2010/main" val="574459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1"/>
          <p:cNvSpPr>
            <a:spLocks noGrp="1"/>
          </p:cNvSpPr>
          <p:nvPr>
            <p:ph type="title"/>
          </p:nvPr>
        </p:nvSpPr>
        <p:spPr>
          <a:xfrm>
            <a:off x="4622760" y="565265"/>
            <a:ext cx="6877049" cy="923330"/>
          </a:xfrm>
          <a:prstGeom prst="rect">
            <a:avLst/>
          </a:prstGeom>
          <a:noFill/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42964" y="1900649"/>
            <a:ext cx="6883399" cy="480131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enter text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924300" cy="68643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65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pos="2933" userDrawn="1">
          <p15:clr>
            <a:srgbClr val="FBAE40"/>
          </p15:clr>
        </p15:guide>
        <p15:guide id="1" orient="horz" pos="125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33109" y="6316676"/>
            <a:ext cx="406800" cy="547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6" y="6330486"/>
            <a:ext cx="667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731838" y="2967335"/>
            <a:ext cx="10801350" cy="923330"/>
          </a:xfrm>
          <a:prstGeom prst="rect">
            <a:avLst/>
          </a:prstGeom>
          <a:noFill/>
        </p:spPr>
        <p:txBody>
          <a:bodyPr vert="horz" wrap="square" lIns="0" tIns="45720" rIns="0" bIns="45720" rtlCol="0" anchor="t" anchorCtr="0">
            <a:sp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5628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65">
          <p15:clr>
            <a:srgbClr val="F26B43"/>
          </p15:clr>
        </p15:guide>
        <p15:guide id="3" pos="461">
          <p15:clr>
            <a:srgbClr val="F26B43"/>
          </p15:clr>
        </p15:guide>
        <p15:guide id="4" orient="horz" pos="3974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orient="horz" pos="346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33109" y="6316676"/>
            <a:ext cx="406800" cy="547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6" y="6330486"/>
            <a:ext cx="667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731838" y="2967335"/>
            <a:ext cx="10801350" cy="923330"/>
          </a:xfrm>
          <a:prstGeom prst="rect">
            <a:avLst/>
          </a:prstGeom>
          <a:noFill/>
        </p:spPr>
        <p:txBody>
          <a:bodyPr vert="horz" wrap="square" lIns="0" tIns="45720" rIns="0" bIns="45720" rtlCol="0" anchor="t" anchorCtr="0">
            <a:sp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05077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265">
          <p15:clr>
            <a:srgbClr val="F26B43"/>
          </p15:clr>
        </p15:guide>
        <p15:guide id="2" pos="461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346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33109" y="6316676"/>
            <a:ext cx="406800" cy="547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6" y="6330486"/>
            <a:ext cx="667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731838" y="2967335"/>
            <a:ext cx="10801350" cy="923330"/>
          </a:xfrm>
          <a:prstGeom prst="rect">
            <a:avLst/>
          </a:prstGeom>
          <a:noFill/>
        </p:spPr>
        <p:txBody>
          <a:bodyPr vert="horz" wrap="square" lIns="0" tIns="45720" rIns="0" bIns="45720" rtlCol="0" anchor="t" anchorCtr="0">
            <a:sp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8621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265">
          <p15:clr>
            <a:srgbClr val="F26B43"/>
          </p15:clr>
        </p15:guide>
        <p15:guide id="2" pos="461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346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33109" y="6316676"/>
            <a:ext cx="406800" cy="547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6" y="6330486"/>
            <a:ext cx="667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731838" y="565265"/>
            <a:ext cx="10801350" cy="92333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04556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99">
          <p15:clr>
            <a:srgbClr val="F26B43"/>
          </p15:clr>
        </p15:guide>
        <p15:guide id="2" pos="7265">
          <p15:clr>
            <a:srgbClr val="F26B43"/>
          </p15:clr>
        </p15:guide>
        <p15:guide id="3" pos="461">
          <p15:clr>
            <a:srgbClr val="F26B43"/>
          </p15:clr>
        </p15:guide>
        <p15:guide id="4" orient="horz" pos="3974">
          <p15:clr>
            <a:srgbClr val="F26B43"/>
          </p15:clr>
        </p15:guide>
        <p15:guide id="5" orient="horz" pos="2160" userDrawn="1">
          <p15:clr>
            <a:srgbClr val="F26B43"/>
          </p15:clr>
        </p15:guide>
        <p15:guide id="6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33109" y="6316676"/>
            <a:ext cx="406800" cy="547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6" y="6330486"/>
            <a:ext cx="667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731838" y="565265"/>
            <a:ext cx="10801350" cy="92333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52136" y="1825625"/>
            <a:ext cx="10781052" cy="1844608"/>
          </a:xfrm>
          <a:prstGeom prst="rect">
            <a:avLst/>
          </a:prstGeom>
        </p:spPr>
        <p:txBody>
          <a:bodyPr vert="horz" lIns="0" tIns="45720" rIns="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824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99">
          <p15:clr>
            <a:srgbClr val="F26B43"/>
          </p15:clr>
        </p15:guide>
        <p15:guide id="2" pos="7265">
          <p15:clr>
            <a:srgbClr val="F26B43"/>
          </p15:clr>
        </p15:guide>
        <p15:guide id="3" pos="461">
          <p15:clr>
            <a:srgbClr val="F26B43"/>
          </p15:clr>
        </p15:guide>
        <p15:guide id="4" orient="horz" pos="3974">
          <p15:clr>
            <a:srgbClr val="F26B43"/>
          </p15:clr>
        </p15:guide>
        <p15:guide id="5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37411" y="1936283"/>
            <a:ext cx="10795777" cy="2985433"/>
          </a:xfr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lang="en-US" sz="8000" b="1" dirty="0"/>
              <a:t>ISO 37001 </a:t>
            </a:r>
            <a:br>
              <a:rPr lang="en-US" sz="8000" dirty="0"/>
            </a:br>
            <a:r>
              <a:rPr lang="en-US" sz="5400" dirty="0"/>
              <a:t>Anti-Bribery </a:t>
            </a:r>
            <a:br>
              <a:rPr lang="en-US" sz="5400" dirty="0"/>
            </a:br>
            <a:r>
              <a:rPr lang="en-US" sz="5400" dirty="0"/>
              <a:t>Management Systems Standard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358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3758" y="727710"/>
            <a:ext cx="10801350" cy="1311128"/>
          </a:xfrm>
        </p:spPr>
        <p:txBody>
          <a:bodyPr/>
          <a:lstStyle/>
          <a:p>
            <a:r>
              <a:rPr lang="en-US" sz="4400" b="1" dirty="0"/>
              <a:t>Can my organization be ISO 37001 certified?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4F5575-AA2B-4123-848B-4092A7CEC15B}"/>
              </a:ext>
            </a:extLst>
          </p:cNvPr>
          <p:cNvSpPr txBox="1">
            <a:spLocks/>
          </p:cNvSpPr>
          <p:nvPr/>
        </p:nvSpPr>
        <p:spPr>
          <a:xfrm>
            <a:off x="698460" y="1989138"/>
            <a:ext cx="10801350" cy="41513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F7A276-4A90-41EB-8CA7-F4C89C21B505}"/>
              </a:ext>
            </a:extLst>
          </p:cNvPr>
          <p:cNvSpPr txBox="1">
            <a:spLocks/>
          </p:cNvSpPr>
          <p:nvPr/>
        </p:nvSpPr>
        <p:spPr>
          <a:xfrm>
            <a:off x="687997" y="2764485"/>
            <a:ext cx="10845191" cy="254231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ISO 37001 is a </a:t>
            </a:r>
            <a:r>
              <a:rPr lang="en-US" b="1" dirty="0"/>
              <a:t>requirements standard</a:t>
            </a:r>
            <a:r>
              <a:rPr lang="en-US" dirty="0"/>
              <a:t>, making it capable of independent certification.</a:t>
            </a:r>
          </a:p>
          <a:p>
            <a:endParaRPr lang="en-US" dirty="0"/>
          </a:p>
          <a:p>
            <a:r>
              <a:rPr lang="en-US" b="1" dirty="0"/>
              <a:t>Third parties </a:t>
            </a:r>
            <a:r>
              <a:rPr lang="en-US" dirty="0"/>
              <a:t>will be able to </a:t>
            </a:r>
            <a:r>
              <a:rPr lang="en-US" b="1" dirty="0"/>
              <a:t>certify</a:t>
            </a:r>
            <a:r>
              <a:rPr lang="en-US" dirty="0"/>
              <a:t> an organization’s compliance with the Standard.</a:t>
            </a:r>
          </a:p>
        </p:txBody>
      </p:sp>
    </p:spTree>
    <p:extLst>
      <p:ext uri="{BB962C8B-B14F-4D97-AF65-F5344CB8AC3E}">
        <p14:creationId xmlns:p14="http://schemas.microsoft.com/office/powerpoint/2010/main" val="248619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8559" y="707325"/>
            <a:ext cx="10801350" cy="757130"/>
          </a:xfrm>
        </p:spPr>
        <p:txBody>
          <a:bodyPr/>
          <a:lstStyle/>
          <a:p>
            <a:r>
              <a:rPr lang="en-US" sz="4800" b="1" dirty="0"/>
              <a:t>What is ISO?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4F5575-AA2B-4123-848B-4092A7CEC15B}"/>
              </a:ext>
            </a:extLst>
          </p:cNvPr>
          <p:cNvSpPr txBox="1">
            <a:spLocks/>
          </p:cNvSpPr>
          <p:nvPr/>
        </p:nvSpPr>
        <p:spPr>
          <a:xfrm>
            <a:off x="738559" y="1989137"/>
            <a:ext cx="10801350" cy="430359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r>
              <a:rPr lang="en-US" dirty="0"/>
              <a:t>The International Organization for Standardization (ISO) develops and publishes </a:t>
            </a:r>
            <a:r>
              <a:rPr lang="en-US" b="1" dirty="0"/>
              <a:t>International Standards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It is comprised of the national standards bodies from </a:t>
            </a:r>
            <a:r>
              <a:rPr lang="en-US" b="1" dirty="0"/>
              <a:t>165 member countries</a:t>
            </a:r>
            <a:r>
              <a:rPr lang="en-US" dirty="0"/>
              <a:t> (August 2019).</a:t>
            </a:r>
          </a:p>
          <a:p>
            <a:endParaRPr lang="en-US" dirty="0"/>
          </a:p>
          <a:p>
            <a:r>
              <a:rPr lang="en-US" dirty="0"/>
              <a:t>It has developed </a:t>
            </a:r>
            <a:r>
              <a:rPr lang="en-US" b="1" dirty="0"/>
              <a:t>nearly 20 000 voluntary international standards</a:t>
            </a:r>
            <a:r>
              <a:rPr lang="en-US" dirty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207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8559" y="717550"/>
            <a:ext cx="10801350" cy="757130"/>
          </a:xfrm>
        </p:spPr>
        <p:txBody>
          <a:bodyPr/>
          <a:lstStyle/>
          <a:p>
            <a:r>
              <a:rPr lang="en-US" sz="4800" b="1" dirty="0"/>
              <a:t>What is ISO 37001?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4F5575-AA2B-4123-848B-4092A7CEC15B}"/>
              </a:ext>
            </a:extLst>
          </p:cNvPr>
          <p:cNvSpPr txBox="1">
            <a:spLocks/>
          </p:cNvSpPr>
          <p:nvPr/>
        </p:nvSpPr>
        <p:spPr>
          <a:xfrm>
            <a:off x="738558" y="1989138"/>
            <a:ext cx="10761251" cy="41513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r>
              <a:rPr lang="en-US" dirty="0"/>
              <a:t>ISO 37001 is an anti-bribery management system standard published in October 2016.</a:t>
            </a:r>
          </a:p>
          <a:p>
            <a:endParaRPr lang="en-US" dirty="0"/>
          </a:p>
          <a:p>
            <a:r>
              <a:rPr lang="en-US" dirty="0"/>
              <a:t>It is designed to help an organization establish, implement, maintain, and improve an anti-bribery compliance </a:t>
            </a:r>
            <a:r>
              <a:rPr lang="en-US" dirty="0" err="1"/>
              <a:t>programme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It includes a series of measures and controls that represent global anti-bribery good practice.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66141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8559" y="717550"/>
            <a:ext cx="10801350" cy="757130"/>
          </a:xfrm>
        </p:spPr>
        <p:txBody>
          <a:bodyPr/>
          <a:lstStyle/>
          <a:p>
            <a:r>
              <a:rPr lang="en-US" sz="4800" b="1" dirty="0"/>
              <a:t>Who can use this Standard?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4F5575-AA2B-4123-848B-4092A7CEC15B}"/>
              </a:ext>
            </a:extLst>
          </p:cNvPr>
          <p:cNvSpPr txBox="1">
            <a:spLocks/>
          </p:cNvSpPr>
          <p:nvPr/>
        </p:nvSpPr>
        <p:spPr>
          <a:xfrm>
            <a:off x="698460" y="1989138"/>
            <a:ext cx="10801350" cy="41513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77D276-2CDC-4387-B580-C313B8127C83}"/>
              </a:ext>
            </a:extLst>
          </p:cNvPr>
          <p:cNvSpPr/>
          <p:nvPr/>
        </p:nvSpPr>
        <p:spPr>
          <a:xfrm>
            <a:off x="738559" y="1989138"/>
            <a:ext cx="108013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standard is flexible and can be </a:t>
            </a:r>
            <a:r>
              <a:rPr lang="en-US" sz="2800" b="1" dirty="0"/>
              <a:t>adapted to a wide range of organizations</a:t>
            </a:r>
            <a:r>
              <a:rPr lang="en-US" sz="2800" dirty="0"/>
              <a:t>, including:</a:t>
            </a:r>
          </a:p>
          <a:p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Large organizations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Small &amp; medium sized enterprises (SMEs)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Public and private sector organizations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Non-governmental organizations (NGOs)</a:t>
            </a:r>
          </a:p>
          <a:p>
            <a:endParaRPr lang="en-US" sz="2800" dirty="0"/>
          </a:p>
          <a:p>
            <a:r>
              <a:rPr lang="en-US" sz="2800" dirty="0"/>
              <a:t>The standard can be used by organizations in </a:t>
            </a:r>
            <a:r>
              <a:rPr lang="en-US" sz="2800" b="1" dirty="0"/>
              <a:t>any country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064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510" y="717550"/>
            <a:ext cx="10801350" cy="1421928"/>
          </a:xfrm>
        </p:spPr>
        <p:txBody>
          <a:bodyPr/>
          <a:lstStyle/>
          <a:p>
            <a:r>
              <a:rPr lang="en-US" sz="4800" b="1" dirty="0"/>
              <a:t>Does the Standard require a </a:t>
            </a:r>
            <a:br>
              <a:rPr lang="en-US" sz="4800" b="1" dirty="0"/>
            </a:br>
            <a:r>
              <a:rPr lang="en-US" sz="4800" b="1" dirty="0"/>
              <a:t>stand-alone Management System?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4F5575-AA2B-4123-848B-4092A7CEC15B}"/>
              </a:ext>
            </a:extLst>
          </p:cNvPr>
          <p:cNvSpPr txBox="1">
            <a:spLocks/>
          </p:cNvSpPr>
          <p:nvPr/>
        </p:nvSpPr>
        <p:spPr>
          <a:xfrm>
            <a:off x="698460" y="1989138"/>
            <a:ext cx="10801350" cy="41513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F7A276-4A90-41EB-8CA7-F4C89C21B505}"/>
              </a:ext>
            </a:extLst>
          </p:cNvPr>
          <p:cNvSpPr txBox="1">
            <a:spLocks/>
          </p:cNvSpPr>
          <p:nvPr/>
        </p:nvSpPr>
        <p:spPr>
          <a:xfrm>
            <a:off x="731838" y="2023917"/>
            <a:ext cx="10808071" cy="4290405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  <a:p>
            <a:pPr>
              <a:lnSpc>
                <a:spcPct val="110000"/>
              </a:lnSpc>
            </a:pPr>
            <a:r>
              <a:rPr lang="en-US" dirty="0"/>
              <a:t>The measures required by ISO 37001 are designed to be </a:t>
            </a:r>
            <a:r>
              <a:rPr lang="en-US" b="1" dirty="0"/>
              <a:t>integrated with existing management processes and controls</a:t>
            </a:r>
            <a:r>
              <a:rPr lang="en-US" dirty="0"/>
              <a:t>.</a:t>
            </a:r>
            <a:endParaRPr lang="en-US" sz="1400" dirty="0"/>
          </a:p>
          <a:p>
            <a:pPr>
              <a:lnSpc>
                <a:spcPct val="110000"/>
              </a:lnSpc>
            </a:pPr>
            <a:r>
              <a:rPr lang="en-GB" dirty="0"/>
              <a:t>It follows the </a:t>
            </a:r>
            <a:r>
              <a:rPr lang="en-GB" b="1" dirty="0"/>
              <a:t>common high-level structure </a:t>
            </a:r>
            <a:r>
              <a:rPr lang="en-GB" dirty="0"/>
              <a:t>for ISO management system standards, for easy integration with, for example, ISO 9001.</a:t>
            </a:r>
            <a:endParaRPr lang="en-US" sz="1400" dirty="0"/>
          </a:p>
          <a:p>
            <a:r>
              <a:rPr lang="en-US" b="1" dirty="0"/>
              <a:t>New or enhanced measures </a:t>
            </a:r>
            <a:r>
              <a:rPr lang="en-US" dirty="0"/>
              <a:t>can be integrated into existing systems.</a:t>
            </a:r>
          </a:p>
        </p:txBody>
      </p:sp>
    </p:spTree>
    <p:extLst>
      <p:ext uri="{BB962C8B-B14F-4D97-AF65-F5344CB8AC3E}">
        <p14:creationId xmlns:p14="http://schemas.microsoft.com/office/powerpoint/2010/main" val="157567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3758" y="709586"/>
            <a:ext cx="10801350" cy="757130"/>
          </a:xfrm>
        </p:spPr>
        <p:txBody>
          <a:bodyPr/>
          <a:lstStyle/>
          <a:p>
            <a:r>
              <a:rPr lang="en-US" sz="4800" b="1" dirty="0"/>
              <a:t>What does ISO 37001 address?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4F5575-AA2B-4123-848B-4092A7CEC15B}"/>
              </a:ext>
            </a:extLst>
          </p:cNvPr>
          <p:cNvSpPr txBox="1">
            <a:spLocks/>
          </p:cNvSpPr>
          <p:nvPr/>
        </p:nvSpPr>
        <p:spPr>
          <a:xfrm>
            <a:off x="698460" y="1989138"/>
            <a:ext cx="10801350" cy="41513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F7A276-4A90-41EB-8CA7-F4C89C21B505}"/>
              </a:ext>
            </a:extLst>
          </p:cNvPr>
          <p:cNvSpPr txBox="1">
            <a:spLocks/>
          </p:cNvSpPr>
          <p:nvPr/>
        </p:nvSpPr>
        <p:spPr>
          <a:xfrm>
            <a:off x="731838" y="2276852"/>
            <a:ext cx="10845191" cy="386359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  <a:p>
            <a:r>
              <a:rPr lang="en-US" dirty="0"/>
              <a:t>Bribery by the organization, or by its personnel or business associates acting on the organization’s behalf or for its benefit.</a:t>
            </a:r>
          </a:p>
          <a:p>
            <a:endParaRPr lang="en-US" sz="1400" dirty="0"/>
          </a:p>
          <a:p>
            <a:r>
              <a:rPr lang="en-US" dirty="0"/>
              <a:t>Bribery of the organization, or of its personnel or business associates in relation to the organization’s activities. </a:t>
            </a:r>
          </a:p>
        </p:txBody>
      </p:sp>
    </p:spTree>
    <p:extLst>
      <p:ext uri="{BB962C8B-B14F-4D97-AF65-F5344CB8AC3E}">
        <p14:creationId xmlns:p14="http://schemas.microsoft.com/office/powerpoint/2010/main" val="121238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6132" y="708025"/>
            <a:ext cx="10801350" cy="757130"/>
          </a:xfrm>
        </p:spPr>
        <p:txBody>
          <a:bodyPr/>
          <a:lstStyle/>
          <a:p>
            <a:r>
              <a:rPr lang="en-US" sz="4800" b="1" dirty="0"/>
              <a:t>Does the Standard define bribery?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4F5575-AA2B-4123-848B-4092A7CEC15B}"/>
              </a:ext>
            </a:extLst>
          </p:cNvPr>
          <p:cNvSpPr txBox="1">
            <a:spLocks/>
          </p:cNvSpPr>
          <p:nvPr/>
        </p:nvSpPr>
        <p:spPr>
          <a:xfrm>
            <a:off x="698460" y="1989138"/>
            <a:ext cx="10801350" cy="41513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F7A276-4A90-41EB-8CA7-F4C89C21B505}"/>
              </a:ext>
            </a:extLst>
          </p:cNvPr>
          <p:cNvSpPr txBox="1">
            <a:spLocks/>
          </p:cNvSpPr>
          <p:nvPr/>
        </p:nvSpPr>
        <p:spPr>
          <a:xfrm>
            <a:off x="731837" y="2364965"/>
            <a:ext cx="10845191" cy="386359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400" dirty="0"/>
          </a:p>
          <a:p>
            <a:pPr>
              <a:lnSpc>
                <a:spcPct val="100000"/>
              </a:lnSpc>
            </a:pPr>
            <a:r>
              <a:rPr lang="en-US" dirty="0"/>
              <a:t>Bribery is defined by law which varies between countries.  </a:t>
            </a:r>
            <a:br>
              <a:rPr lang="en-US" dirty="0"/>
            </a:br>
            <a:r>
              <a:rPr lang="en-US" dirty="0"/>
              <a:t>The Standard provides </a:t>
            </a:r>
            <a:r>
              <a:rPr lang="en-US" b="1" dirty="0"/>
              <a:t>a generic definition </a:t>
            </a:r>
            <a:r>
              <a:rPr lang="en-US" dirty="0"/>
              <a:t>of bribery, but the actual definition </a:t>
            </a:r>
            <a:r>
              <a:rPr lang="en-US" b="1" dirty="0"/>
              <a:t>will depend on the laws applicable </a:t>
            </a:r>
            <a:r>
              <a:rPr lang="en-US" dirty="0"/>
              <a:t>to the organization.  </a:t>
            </a:r>
          </a:p>
          <a:p>
            <a:r>
              <a:rPr lang="en-US" dirty="0"/>
              <a:t>The Standard </a:t>
            </a:r>
            <a:r>
              <a:rPr lang="en-US" b="1" dirty="0"/>
              <a:t>provides guidance on what is meant by bribery </a:t>
            </a:r>
            <a:r>
              <a:rPr lang="en-US" dirty="0"/>
              <a:t>to help users understand the intention and scope of the Standard.</a:t>
            </a:r>
          </a:p>
        </p:txBody>
      </p:sp>
    </p:spTree>
    <p:extLst>
      <p:ext uri="{BB962C8B-B14F-4D97-AF65-F5344CB8AC3E}">
        <p14:creationId xmlns:p14="http://schemas.microsoft.com/office/powerpoint/2010/main" val="65270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47104" y="694333"/>
            <a:ext cx="10801350" cy="757130"/>
          </a:xfrm>
        </p:spPr>
        <p:txBody>
          <a:bodyPr/>
          <a:lstStyle/>
          <a:p>
            <a:r>
              <a:rPr lang="en-US" sz="4800" b="1" dirty="0"/>
              <a:t>What does the standard require?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4F5575-AA2B-4123-848B-4092A7CEC15B}"/>
              </a:ext>
            </a:extLst>
          </p:cNvPr>
          <p:cNvSpPr txBox="1">
            <a:spLocks/>
          </p:cNvSpPr>
          <p:nvPr/>
        </p:nvSpPr>
        <p:spPr>
          <a:xfrm>
            <a:off x="698460" y="1989138"/>
            <a:ext cx="10801350" cy="41513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F7A276-4A90-41EB-8CA7-F4C89C21B505}"/>
              </a:ext>
            </a:extLst>
          </p:cNvPr>
          <p:cNvSpPr txBox="1">
            <a:spLocks/>
          </p:cNvSpPr>
          <p:nvPr/>
        </p:nvSpPr>
        <p:spPr>
          <a:xfrm>
            <a:off x="731838" y="1989138"/>
            <a:ext cx="10845191" cy="43275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The organization must implement a series of measures and controls in a reasonable and proportionate manner to help prevent, detect, and deal with bribery, including: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Anti-bribery policy</a:t>
            </a:r>
          </a:p>
          <a:p>
            <a:r>
              <a:rPr lang="en-US" sz="2000" dirty="0"/>
              <a:t>Management leadership, commitment and responsibility</a:t>
            </a:r>
          </a:p>
          <a:p>
            <a:r>
              <a:rPr lang="en-US" sz="2000" dirty="0"/>
              <a:t>Personnel controls and training</a:t>
            </a:r>
          </a:p>
          <a:p>
            <a:r>
              <a:rPr lang="en-US" sz="2000" dirty="0"/>
              <a:t>Risk assessments</a:t>
            </a:r>
          </a:p>
          <a:p>
            <a:r>
              <a:rPr lang="en-US" sz="2000" dirty="0"/>
              <a:t>Due diligence on projects and business associates</a:t>
            </a:r>
          </a:p>
          <a:p>
            <a:r>
              <a:rPr lang="en-US" sz="2000" dirty="0"/>
              <a:t>Financial, commercial and contractual controls</a:t>
            </a:r>
          </a:p>
          <a:p>
            <a:r>
              <a:rPr lang="en-US" sz="2000" dirty="0"/>
              <a:t>Reporting, monitoring, investigation and review</a:t>
            </a:r>
          </a:p>
          <a:p>
            <a:r>
              <a:rPr lang="en-US" sz="2000" dirty="0"/>
              <a:t>Corrective action and continual improvement</a:t>
            </a:r>
          </a:p>
        </p:txBody>
      </p:sp>
    </p:spTree>
    <p:extLst>
      <p:ext uri="{BB962C8B-B14F-4D97-AF65-F5344CB8AC3E}">
        <p14:creationId xmlns:p14="http://schemas.microsoft.com/office/powerpoint/2010/main" val="1662994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5658" y="756285"/>
            <a:ext cx="10801350" cy="1311128"/>
          </a:xfrm>
        </p:spPr>
        <p:txBody>
          <a:bodyPr/>
          <a:lstStyle/>
          <a:p>
            <a:r>
              <a:rPr lang="en-US" sz="4400" b="1" dirty="0"/>
              <a:t>How will the Standard benefit an organization?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F4F5575-AA2B-4123-848B-4092A7CEC15B}"/>
              </a:ext>
            </a:extLst>
          </p:cNvPr>
          <p:cNvSpPr txBox="1">
            <a:spLocks/>
          </p:cNvSpPr>
          <p:nvPr/>
        </p:nvSpPr>
        <p:spPr>
          <a:xfrm>
            <a:off x="698460" y="1989138"/>
            <a:ext cx="10801350" cy="415131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F7A276-4A90-41EB-8CA7-F4C89C21B505}"/>
              </a:ext>
            </a:extLst>
          </p:cNvPr>
          <p:cNvSpPr txBox="1">
            <a:spLocks/>
          </p:cNvSpPr>
          <p:nvPr/>
        </p:nvSpPr>
        <p:spPr>
          <a:xfrm>
            <a:off x="731838" y="2276852"/>
            <a:ext cx="10845191" cy="3967240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 Standard benefits an organization by providing:</a:t>
            </a:r>
          </a:p>
          <a:p>
            <a:r>
              <a:rPr lang="en-US" b="1" dirty="0"/>
              <a:t>Minimum requirements</a:t>
            </a:r>
            <a:r>
              <a:rPr lang="en-US" dirty="0"/>
              <a:t> and </a:t>
            </a:r>
            <a:r>
              <a:rPr lang="en-US" b="1" dirty="0"/>
              <a:t>supporting guidance </a:t>
            </a:r>
            <a:r>
              <a:rPr lang="en-US" dirty="0"/>
              <a:t>for implementing or benchmarking an anti-bribery management system</a:t>
            </a:r>
          </a:p>
          <a:p>
            <a:r>
              <a:rPr lang="en-US" b="1" dirty="0"/>
              <a:t>Assurance</a:t>
            </a:r>
            <a:r>
              <a:rPr lang="en-US" dirty="0"/>
              <a:t> to management, investors, employees, customers, and other stakeholders that an organization is taking reasonable steps to prevent bribery</a:t>
            </a:r>
          </a:p>
          <a:p>
            <a:r>
              <a:rPr lang="en-US" b="1" dirty="0"/>
              <a:t>Evidence</a:t>
            </a:r>
            <a:r>
              <a:rPr lang="en-US" dirty="0"/>
              <a:t> in the event of an investigation that an organization has taken reasonable steps to prevent bribery.</a:t>
            </a:r>
          </a:p>
        </p:txBody>
      </p:sp>
    </p:spTree>
    <p:extLst>
      <p:ext uri="{BB962C8B-B14F-4D97-AF65-F5344CB8AC3E}">
        <p14:creationId xmlns:p14="http://schemas.microsoft.com/office/powerpoint/2010/main" val="270659600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Template.potx" id="{683F6157-9453-4546-A2EF-3D1C5D969320}" vid="{80FBEB72-11C6-4C07-9B5A-6C59F24DD3AA}"/>
    </a:ext>
  </a:extLst>
</a:theme>
</file>

<file path=ppt/theme/theme2.xml><?xml version="1.0" encoding="utf-8"?>
<a:theme xmlns:a="http://schemas.openxmlformats.org/drawingml/2006/main" name="Section title slide R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Template.potx" id="{683F6157-9453-4546-A2EF-3D1C5D969320}" vid="{7A609244-1E1A-4080-AAAC-61BF0591C861}"/>
    </a:ext>
  </a:extLst>
</a:theme>
</file>

<file path=ppt/theme/theme3.xml><?xml version="1.0" encoding="utf-8"?>
<a:theme xmlns:a="http://schemas.openxmlformats.org/drawingml/2006/main" name="Section title slide dar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Template.potx" id="{683F6157-9453-4546-A2EF-3D1C5D969320}" vid="{B0BA834D-D045-49EC-A039-762AB2C294E8}"/>
    </a:ext>
  </a:extLst>
</a:theme>
</file>

<file path=ppt/theme/theme4.xml><?xml version="1.0" encoding="utf-8"?>
<a:theme xmlns:a="http://schemas.openxmlformats.org/drawingml/2006/main" name="Inside slides (text without background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Template.potx" id="{683F6157-9453-4546-A2EF-3D1C5D969320}" vid="{B8A96A12-B47E-40DF-BAC8-F5B588EDA5FE}"/>
    </a:ext>
  </a:extLst>
</a:theme>
</file>

<file path=ppt/theme/theme5.xml><?xml version="1.0" encoding="utf-8"?>
<a:theme xmlns:a="http://schemas.openxmlformats.org/drawingml/2006/main" name="Side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Template.potx" id="{683F6157-9453-4546-A2EF-3D1C5D969320}" vid="{1DE2E849-57BE-488F-B116-3DDB2FB36CF5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ISO Template</Template>
  <TotalTime>23</TotalTime>
  <Words>521</Words>
  <Application>Microsoft Office PowerPoint</Application>
  <PresentationFormat>Widescreen</PresentationFormat>
  <Paragraphs>67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Title slide</vt:lpstr>
      <vt:lpstr>Section title slide Red</vt:lpstr>
      <vt:lpstr>Section title slide dark</vt:lpstr>
      <vt:lpstr>Inside slides (text without background)</vt:lpstr>
      <vt:lpstr>Side photo</vt:lpstr>
      <vt:lpstr>ISO 37001  Anti-Bribery  Management Systems Standard</vt:lpstr>
      <vt:lpstr>What is ISO?</vt:lpstr>
      <vt:lpstr>What is ISO 37001?</vt:lpstr>
      <vt:lpstr>Who can use this Standard?</vt:lpstr>
      <vt:lpstr>Does the Standard require a  stand-alone Management System?</vt:lpstr>
      <vt:lpstr>What does ISO 37001 address?</vt:lpstr>
      <vt:lpstr>Does the Standard define bribery?</vt:lpstr>
      <vt:lpstr>What does the standard require?</vt:lpstr>
      <vt:lpstr>How will the Standard benefit an organization?</vt:lpstr>
      <vt:lpstr>Can my organization be ISO 37001 certified?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37001  Anti-Bribery Management System Standard</dc:title>
  <dc:creator>PRINCIPI Luigi</dc:creator>
  <cp:lastModifiedBy>PRINCIPI Luigi</cp:lastModifiedBy>
  <cp:revision>4</cp:revision>
  <dcterms:created xsi:type="dcterms:W3CDTF">2021-05-31T14:11:40Z</dcterms:created>
  <dcterms:modified xsi:type="dcterms:W3CDTF">2021-08-05T11:19:18Z</dcterms:modified>
</cp:coreProperties>
</file>